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3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3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charts/style4.xml" ContentType="application/vnd.ms-office.chartstyle+xml"/>
  <Override PartName="/ppt/charts/chart4.xml" ContentType="application/vnd.openxmlformats-officedocument.drawingml.chart+xml"/>
  <Override PartName="/ppt/charts/colors4.xml" ContentType="application/vnd.ms-office.chartcolor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colors2.xml" ContentType="application/vnd.ms-office.chartcolorstyle+xml"/>
  <Override PartName="/ppt/charts/style2.xml" ContentType="application/vnd.ms-office.chartstyle+xml"/>
  <Override PartName="/ppt/charts/chart2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charts/style3.xml" ContentType="application/vnd.ms-office.chartstyl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61" r:id="rId9"/>
    <p:sldId id="272" r:id="rId10"/>
    <p:sldId id="273" r:id="rId11"/>
    <p:sldId id="262" r:id="rId12"/>
    <p:sldId id="263" r:id="rId13"/>
    <p:sldId id="264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5" r:id="rId25"/>
    <p:sldId id="275" r:id="rId26"/>
    <p:sldId id="278" r:id="rId27"/>
    <p:sldId id="274" r:id="rId28"/>
    <p:sldId id="290" r:id="rId29"/>
    <p:sldId id="291" r:id="rId30"/>
    <p:sldId id="292" r:id="rId31"/>
    <p:sldId id="293" r:id="rId32"/>
    <p:sldId id="294" r:id="rId33"/>
    <p:sldId id="295" r:id="rId34"/>
    <p:sldId id="266" r:id="rId35"/>
    <p:sldId id="267" r:id="rId36"/>
    <p:sldId id="268" r:id="rId37"/>
    <p:sldId id="269" r:id="rId38"/>
    <p:sldId id="270" r:id="rId39"/>
    <p:sldId id="271" r:id="rId40"/>
    <p:sldId id="279" r:id="rId41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2406F9F-2B36-4CE7-92FB-3EC1EB423A39}">
          <p14:sldIdLst>
            <p14:sldId id="256"/>
            <p14:sldId id="257"/>
            <p14:sldId id="258"/>
            <p14:sldId id="259"/>
            <p14:sldId id="260"/>
            <p14:sldId id="276"/>
            <p14:sldId id="277"/>
            <p14:sldId id="261"/>
            <p14:sldId id="272"/>
            <p14:sldId id="273"/>
            <p14:sldId id="262"/>
            <p14:sldId id="263"/>
            <p14:sldId id="264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65"/>
            <p14:sldId id="275"/>
            <p14:sldId id="278"/>
            <p14:sldId id="274"/>
            <p14:sldId id="290"/>
            <p14:sldId id="291"/>
            <p14:sldId id="292"/>
            <p14:sldId id="293"/>
            <p14:sldId id="294"/>
            <p14:sldId id="295"/>
            <p14:sldId id="266"/>
            <p14:sldId id="267"/>
            <p14:sldId id="268"/>
            <p14:sldId id="269"/>
            <p14:sldId id="270"/>
            <p14:sldId id="27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8FF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Workbook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Лист1!$A$2:$A$9</c:f>
              <c:strCache>
                <c:ptCount val="8"/>
                <c:pt idx="0">
                  <c:v>Культура, спорт, досуг и развлечения</c:v>
                </c:pt>
                <c:pt idx="1">
                  <c:v>Электроэнергияя, газ, пар, кондиционирование воздуха</c:v>
                </c:pt>
                <c:pt idx="2">
                  <c:v>Деятельность финансовая и страховая</c:v>
                </c:pt>
                <c:pt idx="3">
                  <c:v>Торговля оптовая и розничная, ремонт автотранспортных средств и мотоциклов</c:v>
                </c:pt>
                <c:pt idx="4">
                  <c:v>Деятельность профессиональная, научная и техническая</c:v>
                </c:pt>
                <c:pt idx="5">
                  <c:v>Образование</c:v>
                </c:pt>
                <c:pt idx="6">
                  <c:v>Здравоохранение</c:v>
                </c:pt>
                <c:pt idx="7">
                  <c:v>Информация и связь</c:v>
                </c:pt>
              </c:strCache>
            </c:strRef>
          </c:cat>
          <c:val>
            <c:numRef>
              <c:f>Лист1!$B$2:$B$9</c:f>
              <c:numCache>
                <c:formatCode>0%</c:formatCode>
                <c:ptCount val="8"/>
                <c:pt idx="0">
                  <c:v>3.1</c:v>
                </c:pt>
                <c:pt idx="1">
                  <c:v>3.6</c:v>
                </c:pt>
                <c:pt idx="2" formatCode="0.00%">
                  <c:v>2.2320000000000002</c:v>
                </c:pt>
                <c:pt idx="3" formatCode="0.00%">
                  <c:v>2.8319999999999999</c:v>
                </c:pt>
                <c:pt idx="4">
                  <c:v>8.5</c:v>
                </c:pt>
                <c:pt idx="5">
                  <c:v>2.7</c:v>
                </c:pt>
                <c:pt idx="6" formatCode="0.00%">
                  <c:v>2.1269999999999998</c:v>
                </c:pt>
                <c:pt idx="7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F-42C1-B1FF-0E37151E4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3571744"/>
        <c:axId val="353574368"/>
      </c:barChart>
      <c:catAx>
        <c:axId val="35357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22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3574368"/>
        <c:crosses val="autoZero"/>
        <c:auto val="1"/>
        <c:lblAlgn val="ctr"/>
        <c:lblOffset val="100"/>
        <c:noMultiLvlLbl val="0"/>
      </c:catAx>
      <c:valAx>
        <c:axId val="35357436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353571744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6433684430056885"/>
          <c:y val="0.21907055149861362"/>
          <c:w val="0.43386864510008749"/>
          <c:h val="0.5406760396471699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CE-4FE3-81CC-65C4C4E7893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CE-4FE3-81CC-65C4C4E7893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38-41CA-9F77-89478DAD595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38-41CA-9F77-89478DAD595B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38-41CA-9F77-89478DAD595B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138-41CA-9F77-89478DAD595B}"/>
              </c:ext>
            </c:extLst>
          </c:dPt>
          <c:dPt>
            <c:idx val="6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138-41CA-9F77-89478DAD595B}"/>
              </c:ext>
            </c:extLst>
          </c:dPt>
          <c:dPt>
            <c:idx val="7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138-41CA-9F77-89478DAD595B}"/>
              </c:ext>
            </c:extLst>
          </c:dPt>
          <c:dPt>
            <c:idx val="8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138-41CA-9F77-89478DAD595B}"/>
              </c:ext>
            </c:extLst>
          </c:dPt>
          <c:dPt>
            <c:idx val="9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138-41CA-9F77-89478DAD595B}"/>
              </c:ext>
            </c:extLst>
          </c:dPt>
          <c:dPt>
            <c:idx val="1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138-41CA-9F77-89478DAD595B}"/>
              </c:ext>
            </c:extLst>
          </c:dPt>
          <c:dLbls>
            <c:dLbl>
              <c:idx val="0"/>
              <c:layout>
                <c:manualLayout>
                  <c:x val="-5.5942890337488525E-2"/>
                  <c:y val="-5.27753033314967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2CE-4FE3-81CC-65C4C4E78930}"/>
                </c:ext>
              </c:extLst>
            </c:dLbl>
            <c:dLbl>
              <c:idx val="1"/>
              <c:layout>
                <c:manualLayout>
                  <c:x val="0.12179844175067273"/>
                  <c:y val="2.17420335008322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2CE-4FE3-81CC-65C4C4E789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Лист1!$A$2:$A$12</c:f>
              <c:strCache>
                <c:ptCount val="11"/>
                <c:pt idx="0">
                  <c:v>Транспортировка и хранение </c:v>
                </c:pt>
                <c:pt idx="1">
                  <c:v>Обрабатывающие производства</c:v>
                </c:pt>
                <c:pt idx="2">
                  <c:v>Деятельность профессиональная, научная и техническая </c:v>
                </c:pt>
                <c:pt idx="3">
                  <c:v>Обеспечение электрической энергией, газом, паром, кондиционирование воздуха</c:v>
                </c:pt>
                <c:pt idx="4">
                  <c:v>Торговля оптовая и розничная; ремонт автотранспортных средств и мотоциклов </c:v>
                </c:pt>
                <c:pt idx="5">
                  <c:v>Деятельность в области здравоохранения и социальных услуг </c:v>
                </c:pt>
                <c:pt idx="6">
                  <c:v>Образование</c:v>
                </c:pt>
                <c:pt idx="7">
                  <c:v>Государственное управление и обеспечение военной безопасности, социальное обеспечение</c:v>
                </c:pt>
                <c:pt idx="8">
                  <c:v>Деятельность в области информации и связи </c:v>
                </c:pt>
                <c:pt idx="9">
                  <c:v>Деятельность в области культцры, спорта, организации досуга и развлечений</c:v>
                </c:pt>
                <c:pt idx="10">
                  <c:v>Деятельность финансовая и страховая</c:v>
                </c:pt>
              </c:strCache>
            </c:str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3942.07</c:v>
                </c:pt>
                <c:pt idx="1">
                  <c:v>1323.38</c:v>
                </c:pt>
                <c:pt idx="2">
                  <c:v>149.85</c:v>
                </c:pt>
                <c:pt idx="3">
                  <c:v>146.51</c:v>
                </c:pt>
                <c:pt idx="4">
                  <c:v>119.15</c:v>
                </c:pt>
                <c:pt idx="5">
                  <c:v>115.58</c:v>
                </c:pt>
                <c:pt idx="6">
                  <c:v>68.63</c:v>
                </c:pt>
                <c:pt idx="7">
                  <c:v>55.02</c:v>
                </c:pt>
                <c:pt idx="8">
                  <c:v>17.87</c:v>
                </c:pt>
                <c:pt idx="9">
                  <c:v>7.94</c:v>
                </c:pt>
                <c:pt idx="1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CE-4FE3-81CC-65C4C4E78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29907387242399E-3"/>
          <c:y val="3.4988183271203448E-2"/>
          <c:w val="0.53927010239449569"/>
          <c:h val="0.96501181672879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52098063341327"/>
          <c:y val="0.18307025465568236"/>
          <c:w val="0.53127969580725498"/>
          <c:h val="0.7503030710086702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A3-464D-9152-037C6223B40E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4A3-464D-9152-037C6223B4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01-4B5F-BA9E-E45CC6E366BF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C4A3-464D-9152-037C6223B40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01-4B5F-BA9E-E45CC6E366BF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4A3-464D-9152-037C6223B40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01-4B5F-BA9E-E45CC6E366B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4A3-464D-9152-037C6223B40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C4A3-464D-9152-037C6223B40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4A3-464D-9152-037C6223B40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4A3-464D-9152-037C6223B40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4A3-464D-9152-037C6223B40E}"/>
              </c:ext>
            </c:extLst>
          </c:dPt>
          <c:dLbls>
            <c:dLbl>
              <c:idx val="0"/>
              <c:layout>
                <c:manualLayout>
                  <c:x val="0.1339031339031338"/>
                  <c:y val="0.10259981304878901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4A3-464D-9152-037C6223B40E}"/>
                </c:ext>
              </c:extLst>
            </c:dLbl>
            <c:dLbl>
              <c:idx val="7"/>
              <c:layout>
                <c:manualLayout>
                  <c:x val="-0.11253561253561253"/>
                  <c:y val="-2.816465456241266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4A3-464D-9152-037C6223B40E}"/>
                </c:ext>
              </c:extLst>
            </c:dLbl>
            <c:dLbl>
              <c:idx val="8"/>
              <c:layout>
                <c:manualLayout>
                  <c:x val="-0.13532763532763534"/>
                  <c:y val="-0.1186939013701676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C4A3-464D-9152-037C6223B40E}"/>
                </c:ext>
              </c:extLst>
            </c:dLbl>
            <c:dLbl>
              <c:idx val="9"/>
              <c:layout>
                <c:manualLayout>
                  <c:x val="-1.4245014245014297E-2"/>
                  <c:y val="-4.8282185760945444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6863236646701213"/>
                      <c:h val="6.280496198484461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C4A3-464D-9152-037C6223B40E}"/>
                </c:ext>
              </c:extLst>
            </c:dLbl>
            <c:dLbl>
              <c:idx val="10"/>
              <c:layout>
                <c:manualLayout>
                  <c:x val="0.13817663817663817"/>
                  <c:y val="-0.1166821403299953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C4A3-464D-9152-037C6223B40E}"/>
                </c:ext>
              </c:extLst>
            </c:dLbl>
            <c:dLbl>
              <c:idx val="11"/>
              <c:layout>
                <c:manualLayout>
                  <c:x val="0.29629624021356304"/>
                  <c:y val="-8.3614016240139005E-3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041074993830897"/>
                      <c:h val="0.1054333863941907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4A3-464D-9152-037C6223B40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Лист1!$A$2:$A$13</c:f>
              <c:strCache>
                <c:ptCount val="12"/>
                <c:pt idx="0">
                  <c:v>Таганрог</c:v>
                </c:pt>
                <c:pt idx="1">
                  <c:v>Ростов-на-Дону</c:v>
                </c:pt>
                <c:pt idx="2">
                  <c:v>Гуково</c:v>
                </c:pt>
                <c:pt idx="3">
                  <c:v>Волгодонск</c:v>
                </c:pt>
                <c:pt idx="4">
                  <c:v>Каменск-Шахтинский</c:v>
                </c:pt>
                <c:pt idx="5">
                  <c:v>Новочеркасск </c:v>
                </c:pt>
                <c:pt idx="6">
                  <c:v>Шахты</c:v>
                </c:pt>
                <c:pt idx="7">
                  <c:v>Азов</c:v>
                </c:pt>
                <c:pt idx="8">
                  <c:v>Батайск</c:v>
                </c:pt>
                <c:pt idx="9">
                  <c:v>Донецк</c:v>
                </c:pt>
                <c:pt idx="10">
                  <c:v>Зверево</c:v>
                </c:pt>
                <c:pt idx="11">
                  <c:v>Новошахтинск</c:v>
                </c:pt>
              </c:strCache>
            </c:strRef>
          </c:cat>
          <c:val>
            <c:numRef>
              <c:f>Лист1!$B$2:$B$13</c:f>
              <c:numCache>
                <c:formatCode>0.00%</c:formatCode>
                <c:ptCount val="12"/>
                <c:pt idx="0">
                  <c:v>0.14799999999999999</c:v>
                </c:pt>
                <c:pt idx="1">
                  <c:v>0.47499999999999998</c:v>
                </c:pt>
                <c:pt idx="2">
                  <c:v>1.0999999999999999E-2</c:v>
                </c:pt>
                <c:pt idx="3">
                  <c:v>9.5000000000000001E-2</c:v>
                </c:pt>
                <c:pt idx="4">
                  <c:v>2.9000000000000001E-2</c:v>
                </c:pt>
                <c:pt idx="5">
                  <c:v>0.11799999999999999</c:v>
                </c:pt>
                <c:pt idx="6">
                  <c:v>7.0999999999999994E-2</c:v>
                </c:pt>
                <c:pt idx="7">
                  <c:v>2.9000000000000001E-2</c:v>
                </c:pt>
                <c:pt idx="8">
                  <c:v>1.2999999999999999E-2</c:v>
                </c:pt>
                <c:pt idx="9">
                  <c:v>4.0000000000000001E-3</c:v>
                </c:pt>
                <c:pt idx="10">
                  <c:v>2E-3</c:v>
                </c:pt>
                <c:pt idx="11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3-464D-9152-037C6223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baseline="0">
                <a:solidFill>
                  <a:schemeClr val="dk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ru-RU" sz="2400" b="0" dirty="0">
                <a:solidFill>
                  <a:schemeClr val="dk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Структура субъектов малого и среднего предпринимательства по сферам деятельности, % </a:t>
            </a:r>
            <a:endParaRPr lang="ru-RU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22607480311294606"/>
          <c:y val="0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baseline="0">
              <a:solidFill>
                <a:schemeClr val="dk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ru-RU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282801243511185"/>
          <c:y val="0.38185579937148889"/>
          <c:w val="0.54197037193977526"/>
          <c:h val="0.44300837404932997"/>
        </c:manualLayout>
      </c:layout>
      <c:pie3D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063A-498B-A587-87708945D5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A-063A-498B-A587-87708945D5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063A-498B-A587-87708945D5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C-063A-498B-A587-87708945D55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063A-498B-A587-87708945D55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E-063A-498B-A587-87708945D55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63A-498B-A587-87708945D55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063A-498B-A587-87708945D55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63A-498B-A587-87708945D55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063A-498B-A587-87708945D55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63A-498B-A587-87708945D55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6-063A-498B-A587-87708945D553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063A-498B-A587-87708945D553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063A-498B-A587-87708945D553}"/>
              </c:ext>
            </c:extLst>
          </c:dPt>
          <c:dLbls>
            <c:dLbl>
              <c:idx val="0"/>
              <c:layout>
                <c:manualLayout>
                  <c:x val="0.24365163684187888"/>
                  <c:y val="-0.1418088658889162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063A-498B-A587-87708945D553}"/>
                </c:ext>
              </c:extLst>
            </c:dLbl>
            <c:dLbl>
              <c:idx val="1"/>
              <c:layout>
                <c:manualLayout>
                  <c:x val="0.16612518385067213"/>
                  <c:y val="-4.6792865972442609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063A-498B-A587-87708945D553}"/>
                </c:ext>
              </c:extLst>
            </c:dLbl>
            <c:dLbl>
              <c:idx val="2"/>
              <c:layout>
                <c:manualLayout>
                  <c:x val="9.1509635171980366E-2"/>
                  <c:y val="-2.9862505007507704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063A-498B-A587-87708945D553}"/>
                </c:ext>
              </c:extLst>
            </c:dLbl>
            <c:dLbl>
              <c:idx val="3"/>
              <c:layout>
                <c:manualLayout>
                  <c:x val="3.3788172986577401E-2"/>
                  <c:y val="-6.4440142384621882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063A-498B-A587-87708945D553}"/>
                </c:ext>
              </c:extLst>
            </c:dLbl>
            <c:dLbl>
              <c:idx val="4"/>
              <c:layout>
                <c:manualLayout>
                  <c:x val="4.6458737856543829E-2"/>
                  <c:y val="-3.7721058956851954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063A-498B-A587-87708945D553}"/>
                </c:ext>
              </c:extLst>
            </c:dLbl>
            <c:dLbl>
              <c:idx val="5"/>
              <c:layout>
                <c:manualLayout>
                  <c:x val="4.2235216233221753E-2"/>
                  <c:y val="1.7288818688556976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063A-498B-A587-87708945D553}"/>
                </c:ext>
              </c:extLst>
            </c:dLbl>
            <c:dLbl>
              <c:idx val="6"/>
              <c:layout>
                <c:manualLayout>
                  <c:x val="-4.4174267158028885E-2"/>
                  <c:y val="0.15711563596059447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063A-498B-A587-87708945D553}"/>
                </c:ext>
              </c:extLst>
            </c:dLbl>
            <c:dLbl>
              <c:idx val="7"/>
              <c:layout>
                <c:manualLayout>
                  <c:x val="-4.6101235041971382E-2"/>
                  <c:y val="3.0590194727541459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063A-498B-A587-87708945D553}"/>
                </c:ext>
              </c:extLst>
            </c:dLbl>
            <c:dLbl>
              <c:idx val="8"/>
              <c:layout>
                <c:manualLayout>
                  <c:x val="-4.1894008895778566E-2"/>
                  <c:y val="-1.7630511089409676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63A-498B-A587-87708945D553}"/>
                </c:ext>
              </c:extLst>
            </c:dLbl>
            <c:dLbl>
              <c:idx val="9"/>
              <c:layout>
                <c:manualLayout>
                  <c:x val="-9.3528500678645654E-2"/>
                  <c:y val="-7.483273965155296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63A-498B-A587-87708945D553}"/>
                </c:ext>
              </c:extLst>
            </c:dLbl>
            <c:dLbl>
              <c:idx val="10"/>
              <c:layout>
                <c:manualLayout>
                  <c:x val="-0.11201721600530679"/>
                  <c:y val="-0.14034226415706119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63A-498B-A587-87708945D553}"/>
                </c:ext>
              </c:extLst>
            </c:dLbl>
            <c:dLbl>
              <c:idx val="11"/>
              <c:layout>
                <c:manualLayout>
                  <c:x val="3.8579819237708667E-2"/>
                  <c:y val="-0.14415793243054431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063A-498B-A587-87708945D553}"/>
                </c:ext>
              </c:extLst>
            </c:dLbl>
            <c:dLbl>
              <c:idx val="12"/>
              <c:layout>
                <c:manualLayout>
                  <c:x val="0.14020750461040069"/>
                  <c:y val="-1.1261372275406949E-2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063A-498B-A587-87708945D553}"/>
                </c:ext>
              </c:extLst>
            </c:dLbl>
            <c:dLbl>
              <c:idx val="13"/>
              <c:layout>
                <c:manualLayout>
                  <c:x val="5.9672263590317069E-2"/>
                  <c:y val="-0.18546744225850137"/>
                </c:manualLayout>
              </c:layout>
              <c:spPr>
                <a:solidFill>
                  <a:schemeClr val="lt1"/>
                </a:solidFill>
                <a:ln w="127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dk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063A-498B-A587-87708945D553}"/>
                </c:ext>
              </c:extLst>
            </c:dLbl>
            <c:spPr>
              <a:solidFill>
                <a:schemeClr val="lt1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dk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Лист1!$A$2:$A$15</c:f>
              <c:strCache>
                <c:ptCount val="14"/>
                <c:pt idx="0">
                  <c:v>Сельское хозяйство, охота, рыболовство, рыбоводство</c:v>
                </c:pt>
                <c:pt idx="1">
                  <c:v>Добыча полезных ископаемых</c:v>
                </c:pt>
                <c:pt idx="2">
                  <c:v>Обрабатывабщее производства</c:v>
                </c:pt>
                <c:pt idx="3">
                  <c:v>Жилищно-коммунальное хозяйство</c:v>
                </c:pt>
                <c:pt idx="4">
                  <c:v>Строительство</c:v>
                </c:pt>
                <c:pt idx="5">
                  <c:v>Торговля оптовая и розничная; ремонт автотранспортных средств и мотоциклов</c:v>
                </c:pt>
                <c:pt idx="6">
                  <c:v>Транспортировка и хранение </c:v>
                </c:pt>
                <c:pt idx="7">
                  <c:v>Деятельность гостиниц и предприятий общественного питания</c:v>
                </c:pt>
                <c:pt idx="8">
                  <c:v>Деятельность в области информации и связи</c:v>
                </c:pt>
                <c:pt idx="9">
                  <c:v>Деятельность по операциям с недвижимым имуществом</c:v>
                </c:pt>
                <c:pt idx="10">
                  <c:v>Деятельность профессиональная, научная и техническая</c:v>
                </c:pt>
                <c:pt idx="11">
                  <c:v>Деятельность административная и сопутствующие дополнительные услуги</c:v>
                </c:pt>
                <c:pt idx="12">
                  <c:v>Деятельность в области здравоохранения и социальных услуг</c:v>
                </c:pt>
                <c:pt idx="13">
                  <c:v>Деятельность в области культуры, спорта, досуга, развлечений </c:v>
                </c:pt>
              </c:strCache>
            </c:strRef>
          </c:cat>
          <c:val>
            <c:numRef>
              <c:f>Лист1!$B$2:$B$15</c:f>
              <c:numCache>
                <c:formatCode>General</c:formatCode>
                <c:ptCount val="14"/>
                <c:pt idx="0">
                  <c:v>4</c:v>
                </c:pt>
                <c:pt idx="1">
                  <c:v>1</c:v>
                </c:pt>
                <c:pt idx="2">
                  <c:v>70</c:v>
                </c:pt>
                <c:pt idx="3">
                  <c:v>4</c:v>
                </c:pt>
                <c:pt idx="4">
                  <c:v>23</c:v>
                </c:pt>
                <c:pt idx="5">
                  <c:v>74</c:v>
                </c:pt>
                <c:pt idx="6">
                  <c:v>21</c:v>
                </c:pt>
                <c:pt idx="7">
                  <c:v>20</c:v>
                </c:pt>
                <c:pt idx="8">
                  <c:v>19</c:v>
                </c:pt>
                <c:pt idx="9">
                  <c:v>24</c:v>
                </c:pt>
                <c:pt idx="10">
                  <c:v>12</c:v>
                </c:pt>
                <c:pt idx="11">
                  <c:v>10</c:v>
                </c:pt>
                <c:pt idx="12">
                  <c:v>14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3A-498B-A587-87708945D55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1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3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2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6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5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5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4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9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6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6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gancity.ru/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gfond.ru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8077" y="66153"/>
            <a:ext cx="6945923" cy="123510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ИНВЕСТИЦИОННЫЙ ПАСПОРТ</a:t>
            </a:r>
          </a:p>
        </p:txBody>
      </p:sp>
      <p:sp>
        <p:nvSpPr>
          <p:cNvPr id="7" name="Блок-схема: узел 6"/>
          <p:cNvSpPr/>
          <p:nvPr/>
        </p:nvSpPr>
        <p:spPr>
          <a:xfrm>
            <a:off x="1602130" y="2516275"/>
            <a:ext cx="6313714" cy="6008914"/>
          </a:xfrm>
          <a:prstGeom prst="flowChartConnector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Муниципальное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образование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Город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Таганрог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ru-RU" sz="4000" dirty="0"/>
          </a:p>
          <a:p>
            <a:pPr algn="ctr"/>
            <a:endParaRPr lang="ru-RU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9493" y="7074600"/>
            <a:ext cx="1458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год</a:t>
            </a:r>
          </a:p>
        </p:txBody>
      </p:sp>
    </p:spTree>
    <p:extLst>
      <p:ext uri="{BB962C8B-B14F-4D97-AF65-F5344CB8AC3E}">
        <p14:creationId xmlns:p14="http://schemas.microsoft.com/office/powerpoint/2010/main" val="10873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4308" y="1"/>
            <a:ext cx="7132700" cy="36224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Видовая структура инвестиций в основной капитал по кругу крупных и средних предприятий , осуществляющих деятельность на территории Таганрога (Январь-июнь 2022)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5" y="3498973"/>
            <a:ext cx="8979083" cy="56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9095" y="48126"/>
            <a:ext cx="4154905" cy="13956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Инвестиционный потенциал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9629" y="1716505"/>
            <a:ext cx="6104363" cy="461665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 smtClean="0"/>
              <a:t>Приоритетные направления инвестирования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" y="2450886"/>
            <a:ext cx="9003323" cy="1938992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Теплоснабжение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МУП «Городское хозяйство» разработана инвестиционная программа в сфере теплоснабжения на 2022-2026 годы с целью повышения надежности и качества предоставления услуг по отоплению и горячему водоснабжению в объемах, необходимых для нужд потребителей, а также снижения затрат на производство и передачу тепловой энергии.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34108" y="4653778"/>
            <a:ext cx="8809892" cy="1938992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Водоснабжение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в городе Таганроге действует Инвестиционная программа МУП «Управление «Водоканал» (ИНН 6154051373), город Таганрог, осуществляющего деятельность в сфере холодного водоснабжения и водоотведения на 2020-2023 годы, утвержденная постановлением Региональной службы по тарифам Ростовской области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-1" y="6874247"/>
            <a:ext cx="6880520" cy="1631216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Транспортная сеть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современного общественного пространства в Таганроге способствует развитию комфортной среды и росту привлекательности города для его населения и туристов.</a:t>
            </a:r>
          </a:p>
        </p:txBody>
      </p:sp>
    </p:spTree>
    <p:extLst>
      <p:ext uri="{BB962C8B-B14F-4D97-AF65-F5344CB8AC3E}">
        <p14:creationId xmlns:p14="http://schemas.microsoft.com/office/powerpoint/2010/main" val="40551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989095" y="48126"/>
            <a:ext cx="4154905" cy="13956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Инвестиционный потенциал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468339"/>
            <a:ext cx="6858000" cy="3477875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Туризм</a:t>
            </a:r>
          </a:p>
          <a:p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Комплексное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развитие Таганрога оценивают в 66 млрд рублей на срок до 2030 года. Дорожную карту по превращению города в место притяжения туристов разбили на два этапа. До 2023 года полностью модернизируют трамвайную сеть, благоустроят общественные территории, проведут реставрацию объектов культурного наследия, отремонтируют дороги, построят отели и т. д. Данные мероприятия оцениваются в 21,6 млрд рублей. В дальнейшем до 2030 года на город потратят остальные деньги.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7095" y="7045117"/>
            <a:ext cx="4572000" cy="1323439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"Правительство приняло решение о включении Таганрога в программу развития туристических 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кластеров" – Валентина Матвиенко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0.rbk.ru/v6_top_pics/resized/1180xH/media/img/6/58/7560188921165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13" y="6503917"/>
            <a:ext cx="3888887" cy="2405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15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un9-30.userapi.com/impg/AM4KZ6GH1QN0yUXO90DaP_PSk-3zRKo-MHgN7Q/C8sK5UCdUwg.jpg?size=1250x800&amp;quality=96&amp;sign=b4d329ba24733d2d8363271844fd5721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21" y="206872"/>
            <a:ext cx="5383579" cy="34454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В сквере у памятника Петру I началась реконструкц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49" y="4140071"/>
            <a:ext cx="4697922" cy="3483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roehal.ru/media/sights/taganrog/pushkinskaya-naberezhnaya_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1711"/>
            <a:ext cx="4859583" cy="32413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1014" y="7295240"/>
            <a:ext cx="8801171" cy="1631216"/>
          </a:xfrm>
          <a:prstGeom prst="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/>
              <a:t>• Информационная политика направленная на продвижение турпродукта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• </a:t>
            </a:r>
            <a:r>
              <a:rPr lang="ru-RU" sz="2000" dirty="0"/>
              <a:t>Создание необходимой нормативно-правовой основы для функционирования рынка инвестиций. </a:t>
            </a:r>
            <a:endParaRPr lang="ru-RU" sz="2000" dirty="0" smtClean="0"/>
          </a:p>
          <a:p>
            <a:r>
              <a:rPr lang="ru-RU" sz="2000" dirty="0" smtClean="0"/>
              <a:t>• </a:t>
            </a:r>
            <a:r>
              <a:rPr lang="ru-RU" sz="2000" dirty="0"/>
              <a:t>Создание благоприятных условий для привлечения инвестиций в развитие туристической инфраструктуры и сопутствующих сфер обслуживания.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1095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6501912" y="0"/>
            <a:ext cx="2642088" cy="9375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Транспорт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61" y="1040259"/>
            <a:ext cx="1400909" cy="1400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284080" y="1140550"/>
            <a:ext cx="3624352" cy="1200329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Общая протяженность дорог</a:t>
            </a:r>
          </a:p>
          <a:p>
            <a:pPr algn="ctr"/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475,4 км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023" y="6237814"/>
            <a:ext cx="9017977" cy="2677656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Городской общественный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транспорт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Таганрога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представлен трамваями, троллейбусами, автобусами большой и средней вместимостью, а также маршрутными такси. От остановки «</a:t>
            </a:r>
            <a:r>
              <a:rPr lang="ru-RU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Донавтовокзал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можно добраться до Ростова-на-Дону (областного центра) и других субъектов Российской Федерации, а также до населённых пунктов Донецка и Луганска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taganrogprav.ru/wp-content/uploads/2021/09/333-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34020"/>
            <a:ext cx="2974487" cy="21292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aganrogprav.ru/wp-content/uploads/2022/08/Y4chE9yOO7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49" y="4095395"/>
            <a:ext cx="3396517" cy="21424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if-s3.aif.ru/images/028/923/4c9b8e2b77141a52e21564d5fc1ba6d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18" y="2571178"/>
            <a:ext cx="3060943" cy="2032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761" y="2441168"/>
            <a:ext cx="3015239" cy="36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85188" y="0"/>
            <a:ext cx="4558812" cy="123092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Телекоммуникации и связь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" y="2285999"/>
            <a:ext cx="4745697" cy="3991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64" y="4509352"/>
            <a:ext cx="4594072" cy="4529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72" y="1496173"/>
            <a:ext cx="2884243" cy="2868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" y="6277707"/>
            <a:ext cx="4585188" cy="2500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751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512527" y="152729"/>
            <a:ext cx="5631473" cy="11661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Аудиторские компании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7059029" y="1529862"/>
            <a:ext cx="1397215" cy="12983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13</a:t>
            </a:r>
          </a:p>
        </p:txBody>
      </p:sp>
      <p:pic>
        <p:nvPicPr>
          <p:cNvPr id="2050" name="Picture 2" descr="https://1.bp.blogspot.com/-MCqNB5Ee_ZI/WiTAj71NR9I/AAAAAAAAJhk/ieLcY5BGiOIicYzRXliwxAqtOlVuQdckwCLcBGAs/s1600/1200px-Bureau_Verita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0" y="2566452"/>
            <a:ext cx="2024916" cy="24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9186" y="5060474"/>
            <a:ext cx="2183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Bureau Veritas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20925" y="6707595"/>
            <a:ext cx="2183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Аудит - Бюро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sun9-87.userapi.com/impf/c629510/v629510433/20aec/ZpTAA9-VeFw.jpg?size=276x300&amp;quality=96&amp;sign=64c8c214d95594d912e33016049c49f2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4" r="-1955" b="32308"/>
          <a:stretch/>
        </p:blipFill>
        <p:spPr bwMode="auto">
          <a:xfrm>
            <a:off x="2233246" y="5634933"/>
            <a:ext cx="2680312" cy="10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reskul.expert/img/147766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68780"/>
            <a:ext cx="2595323" cy="8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29185" y="8092204"/>
            <a:ext cx="2183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Аудит - эксперт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https://pandia.ru/text/78/006/images/image001_8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710" y="3039254"/>
            <a:ext cx="2021866" cy="22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6273041" y="5271489"/>
            <a:ext cx="21832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Шельф - Аудит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52" y="6193050"/>
            <a:ext cx="3364744" cy="14292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414603" y="7809732"/>
            <a:ext cx="3041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Южная Консалтинговая компания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7"/>
          <a:srcRect l="9429" r="11436" b="42225"/>
          <a:stretch/>
        </p:blipFill>
        <p:spPr>
          <a:xfrm>
            <a:off x="2595323" y="3641479"/>
            <a:ext cx="3253154" cy="869165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889807" y="4510644"/>
            <a:ext cx="2664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Аудитор Лазарева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5323" y="1756958"/>
            <a:ext cx="4385769" cy="846759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Всего в городе аудиторских компаний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2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939204" y="0"/>
            <a:ext cx="3204796" cy="93751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Банки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7023860" y="1043071"/>
            <a:ext cx="1397215" cy="129837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31</a:t>
            </a:r>
            <a:endParaRPr lang="ru-RU" sz="5400" b="1" cap="none" spc="0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89815" y="1276762"/>
            <a:ext cx="4385769" cy="830997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Всего в городе действующих банков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8159" r="979" b="4969"/>
          <a:stretch/>
        </p:blipFill>
        <p:spPr>
          <a:xfrm>
            <a:off x="2329164" y="3731579"/>
            <a:ext cx="2045007" cy="10807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2939" t="15268" r="142" b="15788"/>
          <a:stretch/>
        </p:blipFill>
        <p:spPr>
          <a:xfrm>
            <a:off x="2329163" y="4869968"/>
            <a:ext cx="2045007" cy="10489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0423" t="29693" b="102"/>
          <a:stretch/>
        </p:blipFill>
        <p:spPr>
          <a:xfrm>
            <a:off x="2329164" y="6124377"/>
            <a:ext cx="2045007" cy="762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25106" t="10995" b="12298"/>
          <a:stretch/>
        </p:blipFill>
        <p:spPr>
          <a:xfrm>
            <a:off x="2329164" y="7025428"/>
            <a:ext cx="2046473" cy="7207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25569" t="1004"/>
          <a:stretch/>
        </p:blipFill>
        <p:spPr>
          <a:xfrm>
            <a:off x="2329164" y="7870003"/>
            <a:ext cx="2045007" cy="1111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/>
          <a:srcRect l="19422" t="14858" r="2930" b="7854"/>
          <a:stretch/>
        </p:blipFill>
        <p:spPr>
          <a:xfrm>
            <a:off x="4682699" y="3731579"/>
            <a:ext cx="2192885" cy="993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8"/>
          <a:srcRect l="19910" t="5044"/>
          <a:stretch/>
        </p:blipFill>
        <p:spPr>
          <a:xfrm>
            <a:off x="4682698" y="4869968"/>
            <a:ext cx="2196193" cy="10487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9"/>
          <a:srcRect l="19422" t="5864"/>
          <a:stretch/>
        </p:blipFill>
        <p:spPr>
          <a:xfrm>
            <a:off x="4682699" y="5956392"/>
            <a:ext cx="2192885" cy="9954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0"/>
          <a:srcRect l="20651" t="19514"/>
          <a:stretch/>
        </p:blipFill>
        <p:spPr>
          <a:xfrm>
            <a:off x="4658813" y="7025428"/>
            <a:ext cx="2192885" cy="825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1"/>
          <a:srcRect l="20651" t="2005"/>
          <a:stretch/>
        </p:blipFill>
        <p:spPr>
          <a:xfrm>
            <a:off x="4682700" y="7870003"/>
            <a:ext cx="2192885" cy="1111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289036" y="2396909"/>
            <a:ext cx="873955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Рейтинг банков Таганрога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в порядке убывания размера активов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" y="3041781"/>
            <a:ext cx="2162907" cy="677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9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Февраль 2022 г.</a:t>
            </a:r>
          </a:p>
          <a:p>
            <a:r>
              <a:rPr lang="ru-RU" sz="19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19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лн.руб</a:t>
            </a:r>
            <a:endParaRPr lang="ru-RU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6820" y="3040527"/>
            <a:ext cx="2162907" cy="6771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9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Февраль 2022 г.</a:t>
            </a:r>
          </a:p>
          <a:p>
            <a:r>
              <a:rPr lang="ru-RU" sz="19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19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лн.руб</a:t>
            </a:r>
            <a:endParaRPr lang="ru-RU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036" y="3940328"/>
            <a:ext cx="17508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40 009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353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9835" y="5063150"/>
            <a:ext cx="17508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2. 20 484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564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835" y="6185972"/>
            <a:ext cx="17508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3. 8 948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835" y="7106649"/>
            <a:ext cx="17508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4. 6 120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798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9835" y="8094284"/>
            <a:ext cx="17508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5. 4 411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527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84112" y="3896957"/>
            <a:ext cx="1608133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6. 3 555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851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4112" y="5062726"/>
            <a:ext cx="1608133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7. 2 045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870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84112" y="6189185"/>
            <a:ext cx="1608133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8. 1 628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981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92873" y="7108624"/>
            <a:ext cx="1608133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9. 1 288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753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92873" y="8094284"/>
            <a:ext cx="1537600" cy="663238"/>
          </a:xfrm>
          <a:prstGeom prst="flowChartPunched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10. 688 261</a:t>
            </a:r>
          </a:p>
        </p:txBody>
      </p:sp>
    </p:spTree>
    <p:extLst>
      <p:ext uri="{BB962C8B-B14F-4D97-AF65-F5344CB8AC3E}">
        <p14:creationId xmlns:p14="http://schemas.microsoft.com/office/powerpoint/2010/main" val="217659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286251" y="58288"/>
            <a:ext cx="4857749" cy="9375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Лизинговые компании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79317" y="2368117"/>
            <a:ext cx="5012911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Kaiser </a:t>
            </a:r>
            <a:r>
              <a:rPr lang="en-US" sz="3200" b="1" dirty="0" err="1" smtClean="0">
                <a:solidFill>
                  <a:schemeClr val="tx1"/>
                </a:solidFill>
                <a:latin typeface="Trebuchet MS" panose="020B0603020202020204" pitchFamily="34" charset="0"/>
              </a:rPr>
              <a:t>Maschinen</a:t>
            </a:r>
            <a:r>
              <a:rPr lang="en-US" sz="3200" b="1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rebuchet MS" panose="020B0603020202020204" pitchFamily="34" charset="0"/>
              </a:rPr>
              <a:t>Gruppe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constructionmachines.ru/company/2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21910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вал 6"/>
          <p:cNvSpPr/>
          <p:nvPr/>
        </p:nvSpPr>
        <p:spPr>
          <a:xfrm>
            <a:off x="0" y="4067039"/>
            <a:ext cx="2079317" cy="18760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АВТОЛИЗИНГ</a:t>
            </a:r>
            <a:endParaRPr lang="ru-RU" sz="1600" b="1" dirty="0"/>
          </a:p>
        </p:txBody>
      </p:sp>
      <p:sp>
        <p:nvSpPr>
          <p:cNvPr id="9" name="Овал 8"/>
          <p:cNvSpPr/>
          <p:nvPr/>
        </p:nvSpPr>
        <p:spPr>
          <a:xfrm>
            <a:off x="7064683" y="4067040"/>
            <a:ext cx="2079317" cy="18760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АВТО В ЛИЗИНГ</a:t>
            </a:r>
            <a:endParaRPr lang="ru-RU" sz="1600" b="1" dirty="0"/>
          </a:p>
        </p:txBody>
      </p:sp>
      <p:sp>
        <p:nvSpPr>
          <p:cNvPr id="10" name="Овал 9"/>
          <p:cNvSpPr/>
          <p:nvPr/>
        </p:nvSpPr>
        <p:spPr>
          <a:xfrm>
            <a:off x="3139451" y="6981084"/>
            <a:ext cx="2857059" cy="18760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ЛИЗИНГ АВТОМОБИЛЕЙ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280711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55476" y="0"/>
            <a:ext cx="4888524" cy="168812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Оценочные агентства - 23 компании в </a:t>
            </a:r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Таганроге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2328130"/>
            <a:ext cx="1663578" cy="16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4091126"/>
            <a:ext cx="2720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Альфа-Эксперт</a:t>
            </a:r>
          </a:p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Услуги: кадастровые работы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4" y="2130169"/>
            <a:ext cx="4902376" cy="12133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16609" y="3343625"/>
            <a:ext cx="4902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Таганрогская межрайонная ТПП</a:t>
            </a:r>
          </a:p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Услуги: оценка коммерческой недвижимости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07796" y="6204497"/>
            <a:ext cx="2818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Терра </a:t>
            </a:r>
            <a:r>
              <a:rPr lang="ru-R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Докс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Инвест</a:t>
            </a:r>
          </a:p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Услуги: услуги по оценке бизнеса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006" y="5122861"/>
            <a:ext cx="2440077" cy="10919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438" y="4215397"/>
            <a:ext cx="1377696" cy="142361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609492" y="5726290"/>
            <a:ext cx="37279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Региональное агентство оценки</a:t>
            </a:r>
          </a:p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Услуги: экспертиза строительства и проектов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7902" y="6375218"/>
            <a:ext cx="25160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Юридический центр</a:t>
            </a:r>
          </a:p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Услуги: юридическое сопровождение сделок с недвижимостью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99" y="7368199"/>
            <a:ext cx="2752725" cy="8096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3767953" y="832586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ДОНГЕОПРОЕКТ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Услуги: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оценка собственности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1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85458" y="16704"/>
            <a:ext cx="5707742" cy="10137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Историческая справка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30601" y="1314754"/>
            <a:ext cx="5417456" cy="2585323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Город Таганрог получил свое название благодаря </a:t>
            </a:r>
            <a:r>
              <a:rPr lang="ru-RU" b="1" dirty="0"/>
              <a:t>мысу </a:t>
            </a:r>
            <a:r>
              <a:rPr lang="ru-RU" b="1" dirty="0" err="1"/>
              <a:t>Таганий</a:t>
            </a:r>
            <a:r>
              <a:rPr lang="ru-RU" b="1" dirty="0"/>
              <a:t> рог</a:t>
            </a:r>
            <a:r>
              <a:rPr lang="ru-RU" dirty="0"/>
              <a:t> на котором он расположен. Впервые название города упоминается в </a:t>
            </a:r>
            <a:r>
              <a:rPr lang="ru-RU" b="1" dirty="0"/>
              <a:t>Посольском приказе от</a:t>
            </a:r>
            <a:r>
              <a:rPr lang="ru-RU" dirty="0"/>
              <a:t> </a:t>
            </a:r>
            <a:r>
              <a:rPr lang="ru-RU" b="1" dirty="0"/>
              <a:t>6 сентября 1489</a:t>
            </a:r>
            <a:r>
              <a:rPr lang="ru-RU" dirty="0"/>
              <a:t> года. Данный приказ предназначался для таманского князя </a:t>
            </a:r>
            <a:r>
              <a:rPr lang="ru-RU" dirty="0" err="1"/>
              <a:t>Закария</a:t>
            </a:r>
            <a:r>
              <a:rPr lang="ru-RU" dirty="0"/>
              <a:t> и был отправлен князем </a:t>
            </a:r>
            <a:r>
              <a:rPr lang="ru-RU" b="1" dirty="0"/>
              <a:t>Иваном III </a:t>
            </a:r>
            <a:r>
              <a:rPr lang="ru-RU" dirty="0"/>
              <a:t>. Название было представлено в виде двух частей «</a:t>
            </a:r>
            <a:r>
              <a:rPr lang="ru-RU" b="1" dirty="0" err="1"/>
              <a:t>Таганий</a:t>
            </a:r>
            <a:r>
              <a:rPr lang="ru-RU" b="1" dirty="0"/>
              <a:t>»</a:t>
            </a:r>
            <a:r>
              <a:rPr lang="ru-RU" dirty="0"/>
              <a:t> (жаровня для приготовления пищи на открытом огне) и «рог» (что обозначает мыс).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3221" y="6120006"/>
            <a:ext cx="4148169" cy="2862322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Город был основан в </a:t>
            </a:r>
            <a:r>
              <a:rPr lang="ru-RU" b="1" dirty="0"/>
              <a:t>1698</a:t>
            </a:r>
            <a:r>
              <a:rPr lang="ru-RU" dirty="0"/>
              <a:t> </a:t>
            </a:r>
            <a:r>
              <a:rPr lang="ru-RU" b="1" dirty="0"/>
              <a:t>году царем Петром I.</a:t>
            </a:r>
            <a:r>
              <a:rPr lang="ru-RU" dirty="0"/>
              <a:t> Таганрог стал первым городом портом, находящимся на открытом побережье моря, а также первой военно-морской базой на территории России. Далее город развивался силами Екатерины второй и Александра первого, которые оказали значительное влияние на дальнейшее развитие и становление города.</a:t>
            </a:r>
          </a:p>
        </p:txBody>
      </p:sp>
      <p:pic>
        <p:nvPicPr>
          <p:cNvPr id="2054" name="Picture 6" descr="https://avatars.mds.yandex.net/get-altay/1909414/2a0000016c902554c3e4fe1c7c811ecf03cb/XX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32" y="2587295"/>
            <a:ext cx="2398939" cy="3198585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a-dache.pro/uploads/posts/2021-05/1620682468_52-p-kamennaya-lestnitsa-taganrog-foto-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654" y="6120006"/>
            <a:ext cx="2149403" cy="2865871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554a875a-71dc-4f5f-b6bf-ae8967f137d5.selcdn.net/thumbs2/3fca7f12-553e-11e8-a58e-6e714efd800d.800x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445" y="4184395"/>
            <a:ext cx="3181154" cy="2385866"/>
          </a:xfrm>
          <a:prstGeom prst="ellipse">
            <a:avLst/>
          </a:prstGeom>
          <a:ln w="63500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879481" y="0"/>
            <a:ext cx="6264519" cy="176741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Профессиональные участники рынка ценных бумаг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089312" y="2954215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17</a:t>
            </a:r>
            <a:endParaRPr lang="ru-RU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24" y="2554105"/>
            <a:ext cx="349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БРОКЕРСКИЕ КОМПАНИИ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1803" y="2554105"/>
            <a:ext cx="4563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ДЕПОЗИТАРИИ И РЕГИСТРАТОРЫ</a:t>
            </a:r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5759994" y="3008494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</a:t>
            </a:r>
          </a:p>
        </p:txBody>
      </p:sp>
      <p:sp>
        <p:nvSpPr>
          <p:cNvPr id="8" name="Овал 7"/>
          <p:cNvSpPr/>
          <p:nvPr/>
        </p:nvSpPr>
        <p:spPr>
          <a:xfrm>
            <a:off x="5759994" y="7011925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ru-RU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26337" y="6646984"/>
            <a:ext cx="2814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ФОРЕКС - БРОКЕРЫ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1089312" y="7011925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ru-RU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426" y="6611815"/>
            <a:ext cx="4645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ИНВЕСТИЦИОННЫЙ КОНСАЛТИНГ</a:t>
            </a:r>
            <a:endParaRPr lang="ru-RU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63" y="3705434"/>
            <a:ext cx="2759080" cy="27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6538" y="80699"/>
            <a:ext cx="5187462" cy="7633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Страховые компании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78" y="2892308"/>
            <a:ext cx="7684477" cy="6200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5378" y="2061311"/>
            <a:ext cx="7684477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Рейтинг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страховых компаний Таганрога по уровню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надежности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391508" y="1229231"/>
            <a:ext cx="5372100" cy="828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Всего страховых компаний в городе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7618558" y="1020008"/>
            <a:ext cx="1413666" cy="12292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100</a:t>
            </a:r>
            <a:endParaRPr lang="ru-RU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9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829050" y="0"/>
            <a:ext cx="5314950" cy="8847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Рынок недвижимости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490" t="-830" r="2655" b="3950"/>
          <a:stretch/>
        </p:blipFill>
        <p:spPr>
          <a:xfrm>
            <a:off x="87922" y="3505539"/>
            <a:ext cx="9056078" cy="4097215"/>
          </a:xfrm>
          <a:prstGeom prst="rect">
            <a:avLst/>
          </a:prstGeom>
        </p:spPr>
      </p:pic>
      <p:sp>
        <p:nvSpPr>
          <p:cNvPr id="7" name="Прямоугольник с двумя усеченными противолежащими углами 6"/>
          <p:cNvSpPr/>
          <p:nvPr/>
        </p:nvSpPr>
        <p:spPr>
          <a:xfrm>
            <a:off x="1944199" y="1051818"/>
            <a:ext cx="4948970" cy="2033954"/>
          </a:xfrm>
          <a:prstGeom prst="snip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  <a:latin typeface="San Francisco"/>
              </a:rPr>
              <a:t>Средняя цена за 2022 </a:t>
            </a:r>
            <a:r>
              <a:rPr lang="ru-RU" b="1" dirty="0" smtClean="0">
                <a:solidFill>
                  <a:schemeClr val="tx1"/>
                </a:solidFill>
                <a:latin typeface="San Francisco"/>
              </a:rPr>
              <a:t>год - 63 </a:t>
            </a:r>
            <a:r>
              <a:rPr lang="ru-RU" b="1" dirty="0">
                <a:solidFill>
                  <a:schemeClr val="tx1"/>
                </a:solidFill>
                <a:latin typeface="San Francisco"/>
              </a:rPr>
              <a:t>207 ₽/</a:t>
            </a:r>
            <a:r>
              <a:rPr lang="ru-RU" b="1" dirty="0" smtClean="0">
                <a:solidFill>
                  <a:schemeClr val="tx1"/>
                </a:solidFill>
                <a:latin typeface="San Francisco"/>
              </a:rPr>
              <a:t>м²</a:t>
            </a:r>
          </a:p>
          <a:p>
            <a:pPr algn="ctr"/>
            <a:endParaRPr lang="ru-RU" b="1" dirty="0">
              <a:solidFill>
                <a:schemeClr val="tx1"/>
              </a:solidFill>
              <a:latin typeface="San Francisco"/>
            </a:endParaRPr>
          </a:p>
          <a:p>
            <a:r>
              <a:rPr lang="ru-RU" b="1" dirty="0" smtClean="0">
                <a:solidFill>
                  <a:schemeClr val="tx1"/>
                </a:solidFill>
                <a:latin typeface="San Francisco"/>
              </a:rPr>
              <a:t>55,79% рост к 2021 году</a:t>
            </a:r>
            <a:endParaRPr lang="ru-RU" b="1" dirty="0">
              <a:solidFill>
                <a:schemeClr val="tx1"/>
              </a:solidFill>
              <a:latin typeface="San Francisco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2989385" y="2095176"/>
            <a:ext cx="0" cy="367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99" y="1160261"/>
            <a:ext cx="1925511" cy="19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127739" y="152729"/>
            <a:ext cx="7016261" cy="91993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Гостиничная инфраструктура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159729" y="2356338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44  </a:t>
            </a:r>
            <a:r>
              <a:rPr lang="ru-RU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гостиницы</a:t>
            </a:r>
            <a:endParaRPr lang="ru-RU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86" y="2022230"/>
            <a:ext cx="2836983" cy="2836983"/>
          </a:xfrm>
          <a:prstGeom prst="rect">
            <a:avLst/>
          </a:prstGeom>
        </p:spPr>
      </p:pic>
      <p:sp>
        <p:nvSpPr>
          <p:cNvPr id="6" name="Прямоугольник с одним усеченным и одним скругленным углом 5"/>
          <p:cNvSpPr/>
          <p:nvPr/>
        </p:nvSpPr>
        <p:spPr>
          <a:xfrm>
            <a:off x="6327530" y="2505807"/>
            <a:ext cx="2816470" cy="1529862"/>
          </a:xfrm>
          <a:prstGeom prst="snip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Цена от 600 руб. за сутки</a:t>
            </a:r>
            <a:endParaRPr lang="ru-RU" sz="2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85" y="4859213"/>
            <a:ext cx="6176138" cy="40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3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0496" y="839583"/>
            <a:ext cx="4840165" cy="530961"/>
          </a:xfrm>
          <a:ln w="5715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Промышленность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254253"/>
            <a:ext cx="9144000" cy="22467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Сегодня Таганрог является важным промышленным центром на юге России. Определяющую роль в промышленности города играют обрабатывающие производства, обеспечивающие 80% общего объёма продукции, реализованной промышленными предприятиями. Также развита химическая отрасль </a:t>
            </a:r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промышленности.</a:t>
            </a:r>
          </a:p>
          <a:p>
            <a:pPr indent="457200"/>
            <a:r>
              <a:rPr lang="ru-RU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Таганроге находится штаб-квартира одного из ведущих экспортеров зерна, агропромышленной компании «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Югтранзитсервис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  <a:endParaRPr lang="ru-RU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taganrogprav.ru/wp-content/uploads/2021/07/tagmet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81224"/>
            <a:ext cx="3288322" cy="25340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hotobuildings.com/photo/01/11/52/111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131" y="6523892"/>
            <a:ext cx="3660200" cy="244013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vatars.mds.yandex.net/get-altay/934739/2a0000015f393612cd00c083391070df33bb/XX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05" y="4781224"/>
            <a:ext cx="3378695" cy="253402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69878" y="55418"/>
            <a:ext cx="3974122" cy="139636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Промышленный комплекс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2276475" cy="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  <a:t/>
            </a:r>
            <a:b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</a:b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-apple-system"/>
              </a:rPr>
              <a:t>14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-apple-system"/>
              </a:rPr>
              <a:t>из 29</a:t>
            </a:r>
            <a:endParaRPr kumimoji="0" lang="ru-RU" altLang="ru-RU" sz="900" b="0" i="0" u="none" strike="noStrike" cap="none" normalizeH="0" baseline="0" smtClean="0">
              <a:ln>
                <a:noFill/>
              </a:ln>
              <a:solidFill>
                <a:srgbClr val="101010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536575"/>
            <a:ext cx="53752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  <a:t/>
            </a:r>
            <a:b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rgbClr val="101010"/>
                </a:solidFill>
                <a:effectLst/>
                <a:latin typeface="system-ui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Блок-схема: альтернативный процесс 7"/>
          <p:cNvSpPr/>
          <p:nvPr/>
        </p:nvSpPr>
        <p:spPr>
          <a:xfrm>
            <a:off x="218619" y="2444262"/>
            <a:ext cx="3104874" cy="1759528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 предприятий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936377" y="4203789"/>
            <a:ext cx="1704527" cy="1015663"/>
            <a:chOff x="613337" y="4203789"/>
            <a:chExt cx="1704527" cy="1015663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13337" y="4203789"/>
              <a:ext cx="957773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6000" b="1" cap="none" spc="0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effectLst/>
                </a:rPr>
                <a:t>76</a:t>
              </a:r>
              <a:endParaRPr lang="ru-RU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3400" y="4203790"/>
              <a:ext cx="804464" cy="804464"/>
            </a:xfrm>
            <a:prstGeom prst="rect">
              <a:avLst/>
            </a:prstGeom>
          </p:spPr>
        </p:pic>
      </p:grpSp>
      <p:sp>
        <p:nvSpPr>
          <p:cNvPr id="12" name="Блок-схема: альтернативный процесс 11"/>
          <p:cNvSpPr/>
          <p:nvPr/>
        </p:nvSpPr>
        <p:spPr>
          <a:xfrm>
            <a:off x="5827006" y="2444261"/>
            <a:ext cx="3104874" cy="1759528"/>
          </a:xfrm>
          <a:prstGeom prst="flowChartAlternate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 крупных предприятий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6525480" y="4203789"/>
            <a:ext cx="1707926" cy="1015663"/>
            <a:chOff x="5949578" y="4203790"/>
            <a:chExt cx="1707926" cy="1015663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5949578" y="4203790"/>
              <a:ext cx="957773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60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</a:rPr>
                <a:t>11</a:t>
              </a:r>
              <a:endParaRPr lang="ru-RU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3040" y="4203790"/>
              <a:ext cx="804464" cy="804464"/>
            </a:xfrm>
            <a:prstGeom prst="rect">
              <a:avLst/>
            </a:prstGeom>
          </p:spPr>
        </p:pic>
      </p:grpSp>
      <p:sp>
        <p:nvSpPr>
          <p:cNvPr id="18" name="Прямоугольник с двумя усеченными противолежащими углами 17"/>
          <p:cNvSpPr/>
          <p:nvPr/>
        </p:nvSpPr>
        <p:spPr>
          <a:xfrm>
            <a:off x="2543342" y="5492898"/>
            <a:ext cx="4009293" cy="2314672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Численность работников по полному кругу предприятий январь – июнь 2022 года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94645" y="7784382"/>
            <a:ext cx="39066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72 128 чел.</a:t>
            </a:r>
            <a:endParaRPr lang="ru-RU" sz="6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892" y="5733662"/>
            <a:ext cx="1860721" cy="18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8076" y="486837"/>
            <a:ext cx="6317273" cy="1465056"/>
          </a:xfr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ru-RU" sz="3600" dirty="0" smtClean="0"/>
              <a:t>Объем </a:t>
            </a:r>
            <a:r>
              <a:rPr lang="ru-RU" sz="3600" dirty="0"/>
              <a:t>отгруженных товаров собственного производства среди городов Ростовской области</a:t>
            </a:r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4034618961"/>
              </p:ext>
            </p:extLst>
          </p:nvPr>
        </p:nvGraphicFramePr>
        <p:xfrm>
          <a:off x="0" y="2831123"/>
          <a:ext cx="8915400" cy="631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6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2430" y="94768"/>
            <a:ext cx="5521570" cy="126951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Малое предпринимательство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2838201423"/>
              </p:ext>
            </p:extLst>
          </p:nvPr>
        </p:nvGraphicFramePr>
        <p:xfrm>
          <a:off x="0" y="1364284"/>
          <a:ext cx="9020908" cy="8236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24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987063" y="93521"/>
            <a:ext cx="7156938" cy="2069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Нормативно-правовые акты, регламентирующие инвестиционную деятельность на территории г. Таганрога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169" y="2373923"/>
            <a:ext cx="678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Нормативно-правовые акты регионального уровня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85048"/>
            <a:ext cx="9003322" cy="61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Областной закон Ростовской области от 01.10.2004 №151-ЗС «Об инвестициях в Ростовской области»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Областной закон от 02.07.2008 №35-ЗС «О предоставлении государственных гарантий Ростовской области»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Областной закон от 20.10.2015 №418-ЗС «О промышленной политике в Ростовской области»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Областной закон от 25.02.2015 №312-ЗС «О критериях, которым должны соответствовать объекты социально-культурного и коммунально-бытового назначения, масштабные инвестиционные проекты в целях предоставления земельных участков в аренду без проведения торгов»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Областной закон от 10.05.2012 № 843-ЗС «О региональных налогах и некоторых вопросах налогообложения в Ростовской области»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Постановление Правительства Ростовской области от 22.03.2012 № 218 «О порядке оказания государственной поддержки инвестиционной деятельности организаций из областного бюджета»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Постановление Правительства Ростовской области от 20.04.2020 № 371 «Об утверждении Положения о мерах стимулирования деятельности в сфере промышленности, применяемых к инвестору, заключившему специальный инвестиционный контракт»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Постановление Правительства Ростовской области от 23.09.2015 № 603 «О сопровождении инвестиционных проектов на территории Ростовской области»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2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987063" y="93521"/>
            <a:ext cx="7156938" cy="2069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Нормативно-правовые акты, регламентирующие инвестиционную деятельность на территории г. Таганрога</a:t>
            </a:r>
            <a:endParaRPr lang="ru-RU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169" y="2373923"/>
            <a:ext cx="702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Нормативно-правовые акты муниципального уровня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85048"/>
            <a:ext cx="900332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Решение Городской Думы г. Таганрога от 30.04.2013 № 546 «Об утверждении Положения «О муниципальной поддержке инвестиционной деятельности на территории муниципального образования «Город Таганрог»»»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Таганрога от  13.11.2018 №2144 «Об утверждении муниципальной программы «Экономическое развитие и инновационная экономика»»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г. Таганрога от 04.06.2013 № 1746 «О Порядке формирования и ведения реестра муниципальных и реестра частных инвестиционных площадок на территории г. Таганрога»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 от 14.07.2015 № 2048 «Об утверждении Порядка заключения инвестиционного договора»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 от 14.12.2015 № 3709 «Об утверждении Регламента сопровождения инвестиционных проектов по принципу «одного окна» на территории города Таганрога»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 от 10.09.2015 № 2800 «О Порядке формирования и ведения реестра инвестиционных проектов на территории города Таганрога»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 от 22.03.2011 №866 «О создании Совета по инвестициям города Таганрога»</a:t>
            </a: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Постановление Администрации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 от 30.07.2014 № 2340 «Об утверждении реестра муниципальных инвестиционных площадок на территории города Таганрога»</a:t>
            </a:r>
          </a:p>
        </p:txBody>
      </p:sp>
    </p:spTree>
    <p:extLst>
      <p:ext uri="{BB962C8B-B14F-4D97-AF65-F5344CB8AC3E}">
        <p14:creationId xmlns:p14="http://schemas.microsoft.com/office/powerpoint/2010/main" val="230134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6542" y="87924"/>
            <a:ext cx="4277458" cy="11133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Таганрог сегодня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efirnoe-tv.ru/images/my/Taganr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35" y="1459524"/>
            <a:ext cx="6483746" cy="43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047" y="8194430"/>
            <a:ext cx="3845925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Общая площадь – 80 кв. км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13" y="6478009"/>
            <a:ext cx="1294994" cy="125922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085244" y="8194429"/>
            <a:ext cx="3430106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ru-RU" sz="2400" dirty="0"/>
              <a:t>Население - 248 643 чел.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152" y="6478009"/>
            <a:ext cx="1292290" cy="12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178" y="2250831"/>
            <a:ext cx="9119822" cy="159524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 Субъектам инвестиционной деятельности в соответствии с действующим законодательством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гарантируется: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3865" y="3846073"/>
            <a:ext cx="851535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 обеспечение равных прав при осуществлении инвестиционной деятельности и получении муниципальной поддержки на территории города Таганрога;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2) гласность и открытость процедуры принятия решения о предоставлении муниципальной поддержки;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3) беспрепятственное использование полученных доходов от инвестиций и денежных средств после уплаты соответствующих налогов и сборов;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4) право обжалования в судебном порядке решений, действий (бездействия) органов местного самоуправления и их должностных лиц;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5) возмещение убытков, причиненных им в результате незаконных действий (бездействия) органов местного самоуправления и их должностных лиц, в соответствии с законодательством Российской Федерации;</a:t>
            </a:r>
          </a:p>
          <a:p>
            <a:pPr algn="just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6) защита инвестиций;</a:t>
            </a:r>
            <a:endParaRPr lang="ru-RU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987063" y="93521"/>
            <a:ext cx="7156938" cy="2069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Муниципальная поддержка инвестиционной деятельности в Таганроге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15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50831"/>
            <a:ext cx="9144000" cy="7913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Защита инвестиций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3865" y="3846073"/>
            <a:ext cx="85153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городе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Таганроге гарантируется предусмотренная федеральным законодательством защита российских и иностранных инвестиций независимо от форм собственности и организационно-правовых форм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инвесторов;</a:t>
            </a:r>
          </a:p>
          <a:p>
            <a:pPr marL="342900" indent="-342900" algn="just">
              <a:buAutoNum type="arabicPeriod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 случае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принятия нормативных правовых актов города Таганрога, положения которых ограничивают объем муниципальной поддержки инвестиционной деятельности, а именно: повышают существующие налоговые ставки, вводят иные налоги и сборы, чем те, которые действовали на момент заключения договора (контракта) до принятия указанных в настоящем пункте нормативных правовых актов, соответствующие ограничения не применяются в течение срока, указанного в пункте 7 части 4 настоящей статьи.</a:t>
            </a:r>
            <a:endParaRPr lang="ru-RU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987063" y="93521"/>
            <a:ext cx="7156938" cy="2069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Муниципальная поддержка инвестиционной деятельности в Таганроге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8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50831"/>
            <a:ext cx="9144000" cy="7913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Льготы: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1449" y="3283366"/>
            <a:ext cx="85153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Льготы по налогам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на имущество и прибыль организаций 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(путем заключения инвестиционного договора), предоставляются инвесторам на срок окупаемости инвестиционного проекта, предусмотренного проектной документацией, но не более чем на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пять лет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 этом, объем инвестиций должен превышать:</a:t>
            </a:r>
          </a:p>
          <a:p>
            <a:r>
              <a:rPr lang="ru-RU" sz="2000" u="sng" dirty="0">
                <a:latin typeface="Arial" panose="020B0604020202020204" pitchFamily="34" charset="0"/>
                <a:cs typeface="Arial" panose="020B0604020202020204" pitchFamily="34" charset="0"/>
              </a:rPr>
              <a:t>3 млн рублей и более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в городах Ростове-на-Дону, Таганроге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Льготы предоставляются: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налогу на имущество организаций в размере 1,1%;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организации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реализующие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инвестиционные проекты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объемом капитальных вложений 300 млн рублей и более освобождаются от уплаты налога на имущество организаций, за исключением имущества, переданного в аренду или иное возмездное пользование;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по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налогу на прибыль организаций установление налоговой ставки в размере 13,5% (12,5% на 2017-2020 годах) в части сумм налога, зачисляемых в областной бюджет.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987063" y="93521"/>
            <a:ext cx="7156938" cy="20693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Муниципальная поддержка инвестиционной деятельности в Таганроге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7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004646" y="-1"/>
            <a:ext cx="7139354" cy="235633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Бизнес-инкубатор «Фонд поддержки предпринимательства и развития конкуренции»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49" y="2567354"/>
            <a:ext cx="4228551" cy="284870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6398" y="3143265"/>
            <a:ext cx="498578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размещение в помещениях на льготной основе сроком не более трех лет;        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осуществление технической эксплуатации здания;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оказание почтово-секретарских услуг;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оказания консультационных услуг по вопросам налогообложения, бухгалтерского учета, кредитования, правовой защиты и развития предприятия, бизнес-планирования, предоставление доступа к информационным базам данных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ведение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бухгалтерской отчетности и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документооборота;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помощь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при подготовке документов субъектов малого предпринимательства на получение финансовой поддержки.</a:t>
            </a:r>
            <a:endParaRPr lang="ru-RU" sz="20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81" y="6488724"/>
            <a:ext cx="1260229" cy="1260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5787" y="7759914"/>
            <a:ext cx="158261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ОБЩАЯ</a:t>
            </a:r>
            <a:b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ПЛОЩАДЬ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6713198" y="6639000"/>
            <a:ext cx="1947496" cy="18288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771,95</a:t>
            </a:r>
            <a:br>
              <a:rPr lang="ru-RU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ru-RU" sz="32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кв.м</a:t>
            </a:r>
            <a:endParaRPr lang="ru-RU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207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72736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Муниципальная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</a:t>
                      </a:r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нвестиционная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площадка </a:t>
                      </a:r>
                      <a:b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№ </a:t>
                      </a:r>
                      <a:r>
                        <a:rPr lang="ru-RU" sz="2000" b="1" i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61:58:0005283:109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23946"/>
              </p:ext>
            </p:extLst>
          </p:nvPr>
        </p:nvGraphicFramePr>
        <p:xfrm>
          <a:off x="628650" y="3851036"/>
          <a:ext cx="3499338" cy="2225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Поляковское</a:t>
                      </a: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шоссе, 50-21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9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87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88" y="2452081"/>
            <a:ext cx="4800600" cy="2705100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22944"/>
              </p:ext>
            </p:extLst>
          </p:nvPr>
        </p:nvGraphicFramePr>
        <p:xfrm>
          <a:off x="628650" y="6076076"/>
          <a:ext cx="8299938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3735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796203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18470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</a:t>
                      </a:r>
                      <a:r>
                        <a:rPr lang="ru-RU" sz="2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сельскохозяйственного производства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2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9955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Муниципальная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</a:t>
                      </a:r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нвестиционная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площадка </a:t>
                      </a:r>
                      <a:b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№ 61:58:0000000:45471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60019"/>
              </p:ext>
            </p:extLst>
          </p:nvPr>
        </p:nvGraphicFramePr>
        <p:xfrm>
          <a:off x="628650" y="3851036"/>
          <a:ext cx="3499338" cy="2225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Николаевское шоссе, 19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8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76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39833"/>
              </p:ext>
            </p:extLst>
          </p:nvPr>
        </p:nvGraphicFramePr>
        <p:xfrm>
          <a:off x="628650" y="6076076"/>
          <a:ext cx="8299938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3735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796203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258555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иных видов использования, характерных для населённых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87" y="1406769"/>
            <a:ext cx="5015937" cy="46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053230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Инвестиционная площадка АО "Таганрогский завод "Прибой" (61:58:0002515:103)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03850"/>
              </p:ext>
            </p:extLst>
          </p:nvPr>
        </p:nvGraphicFramePr>
        <p:xfrm>
          <a:off x="628650" y="4117933"/>
          <a:ext cx="3499338" cy="2529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ул.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Большая бульварная, 13-1</a:t>
                      </a:r>
                      <a:endParaRPr lang="ru-RU" sz="20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5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76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37459"/>
              </p:ext>
            </p:extLst>
          </p:nvPr>
        </p:nvGraphicFramePr>
        <p:xfrm>
          <a:off x="628650" y="6647773"/>
          <a:ext cx="8515350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7022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размещения объектов, характерных для населённых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74" y="2220903"/>
            <a:ext cx="4990626" cy="44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75794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Инвестиционная площадка ПАО ТКЗ "Красный котельщик" (61:58:0000000:47640)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13446"/>
              </p:ext>
            </p:extLst>
          </p:nvPr>
        </p:nvGraphicFramePr>
        <p:xfrm>
          <a:off x="628650" y="4117933"/>
          <a:ext cx="3499338" cy="2225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ул.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Ленина, 220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3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76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17551"/>
              </p:ext>
            </p:extLst>
          </p:nvPr>
        </p:nvGraphicFramePr>
        <p:xfrm>
          <a:off x="628650" y="6647773"/>
          <a:ext cx="8515350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506845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размещения производственных зданий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88" y="2452080"/>
            <a:ext cx="5016012" cy="4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92037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Инвестиционная площадка ООО "Альянс" (61:58:0002500:687)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82946"/>
              </p:ext>
            </p:extLst>
          </p:nvPr>
        </p:nvGraphicFramePr>
        <p:xfrm>
          <a:off x="628650" y="4117933"/>
          <a:ext cx="3499338" cy="2529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ул. Инструментальная,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2-10, 2-29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4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85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34259"/>
              </p:ext>
            </p:extLst>
          </p:nvPr>
        </p:nvGraphicFramePr>
        <p:xfrm>
          <a:off x="628650" y="6647773"/>
          <a:ext cx="8515350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14738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размещения административных зданий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88" y="2452081"/>
            <a:ext cx="5028593" cy="41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2435" y="93522"/>
            <a:ext cx="4611565" cy="10463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Инвестиционные площадки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615149"/>
              </p:ext>
            </p:extLst>
          </p:nvPr>
        </p:nvGraphicFramePr>
        <p:xfrm>
          <a:off x="628650" y="2452081"/>
          <a:ext cx="7886700" cy="270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517612774"/>
                    </a:ext>
                  </a:extLst>
                </a:gridCol>
                <a:gridCol w="4365381">
                  <a:extLst>
                    <a:ext uri="{9D8B030D-6E8A-4147-A177-3AD203B41FA5}">
                      <a16:colId xmlns:a16="http://schemas.microsoft.com/office/drawing/2014/main" val="306956902"/>
                    </a:ext>
                  </a:extLst>
                </a:gridCol>
              </a:tblGrid>
              <a:tr h="2705101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Инвестиционная площадка ООО "УК </a:t>
                      </a:r>
                      <a:r>
                        <a:rPr lang="ru-RU" sz="20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ИнвестДевелопмент</a:t>
                      </a:r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 (61:58:0002500:65)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4169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10626"/>
              </p:ext>
            </p:extLst>
          </p:nvPr>
        </p:nvGraphicFramePr>
        <p:xfrm>
          <a:off x="628650" y="4117933"/>
          <a:ext cx="3499338" cy="2529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9338">
                  <a:extLst>
                    <a:ext uri="{9D8B030D-6E8A-4147-A177-3AD203B41FA5}">
                      <a16:colId xmlns:a16="http://schemas.microsoft.com/office/drawing/2014/main" val="2336187624"/>
                    </a:ext>
                  </a:extLst>
                </a:gridCol>
              </a:tblGrid>
              <a:tr h="1908230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Местоположение: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город Таганрог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ул. Инструментальная,</a:t>
                      </a:r>
                      <a:r>
                        <a:rPr lang="ru-RU" sz="2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2-3</a:t>
                      </a:r>
                    </a:p>
                    <a:p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Центра города: 4 км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ru-RU" sz="2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Расстояние до Ростова-на-Дону: 85 км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82475"/>
                  </a:ext>
                </a:extLst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46680"/>
              </p:ext>
            </p:extLst>
          </p:nvPr>
        </p:nvGraphicFramePr>
        <p:xfrm>
          <a:off x="628650" y="6647773"/>
          <a:ext cx="8515350" cy="204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319">
                  <a:extLst>
                    <a:ext uri="{9D8B030D-6E8A-4147-A177-3AD203B41FA5}">
                      <a16:colId xmlns:a16="http://schemas.microsoft.com/office/drawing/2014/main" val="1951389967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3668864702"/>
                    </a:ext>
                  </a:extLst>
                </a:gridCol>
              </a:tblGrid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Категория земель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Земли населенных пунктов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94136"/>
                  </a:ext>
                </a:extLst>
              </a:tr>
              <a:tr h="458605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Площадь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6239 кв.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км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386446"/>
                  </a:ext>
                </a:extLst>
              </a:tr>
              <a:tr h="1130806">
                <a:tc>
                  <a:txBody>
                    <a:bodyPr/>
                    <a:lstStyle/>
                    <a:p>
                      <a:r>
                        <a:rPr lang="ru-RU" sz="2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Разрешенное использование</a:t>
                      </a:r>
                      <a:r>
                        <a:rPr lang="ru-RU" sz="20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(ВРИ) 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Для размещения административно-производственного здания</a:t>
                      </a:r>
                      <a:endParaRPr lang="ru-RU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88384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88" y="2377676"/>
            <a:ext cx="5016012" cy="42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899388" y="70340"/>
            <a:ext cx="5244612" cy="121887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Природные ресурсы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0201" y="2651184"/>
            <a:ext cx="5417456" cy="2031325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Город Таганрог окружен водами Таганрогского залива. 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свою очередь залив расположен на северо-востоке Азовского моря, в него впадает река Дон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западе от Таганрога находится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Миусский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лиман, который является устьем реки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Миус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а она, в свою очередь впадает в Азовское море. 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68" y="1779855"/>
            <a:ext cx="1186951" cy="118695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559909" y="4896153"/>
            <a:ext cx="5417456" cy="1754326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Почвы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города 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Таганрога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и его окрестностей относятся в основном к зоне северо-приазовских черноземов и являются лучшими в Ростовской области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Почвенная карта 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Таганрога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представлена 13 видами 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грунта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032" y="6034155"/>
            <a:ext cx="1368968" cy="136896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0201" y="7141122"/>
            <a:ext cx="5417456" cy="1477328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Азовское море, на берегу которого стоит город, смягчает умеренный континентальный климат, в зоне которого расположен Таганрог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 Средняя температура в январе -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5,9⁰C,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средняя температура в июле +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23,3⁰C.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88" y="7572150"/>
            <a:ext cx="1434600" cy="14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072912" y="0"/>
            <a:ext cx="6071088" cy="106061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Контактная информация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3431" y="2422212"/>
            <a:ext cx="42730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Глава администрации города Таганрога</a:t>
            </a:r>
          </a:p>
          <a:p>
            <a:r>
              <a:rPr lang="ru-RU" sz="2400" dirty="0" err="1">
                <a:solidFill>
                  <a:srgbClr val="020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Солоницин</a:t>
            </a:r>
            <a:r>
              <a:rPr lang="ru-RU" sz="2400" dirty="0">
                <a:solidFill>
                  <a:srgbClr val="020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20B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М.В.</a:t>
            </a:r>
          </a:p>
          <a:p>
            <a:endParaRPr lang="ru-RU" sz="2400" b="0" i="0" dirty="0">
              <a:solidFill>
                <a:srgbClr val="020B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s.1rnd.ru/s/116/section/newsInText/upload/images/news/intext/000/054/180/solonicin_61a8a8c1abcc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" r="8042"/>
          <a:stretch/>
        </p:blipFill>
        <p:spPr bwMode="auto">
          <a:xfrm>
            <a:off x="0" y="3780857"/>
            <a:ext cx="3716450" cy="25684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7246" y="6349273"/>
            <a:ext cx="200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Тел: </a:t>
            </a:r>
            <a:r>
              <a:rPr lang="ru-RU" u="sng" dirty="0" smtClean="0"/>
              <a:t>8634-31-28-00</a:t>
            </a:r>
            <a:endParaRPr lang="ru-RU" u="sng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25636" y="358552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Управление экономического развития Администрации города 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Таганрога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Телефон: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+7 (8634)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31-27-21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Адрес: Ростовская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обл., Таганрог г., ул. Петровская, 73, оф.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621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Сайт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соц.сети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www.tagancity.ru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3430" y="6952348"/>
            <a:ext cx="89505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«Фонд поддержки предпринимательства и развития конкуренции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Телефон: </a:t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7 (8634) 39-18-91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7 (8634)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31-48-92</a:t>
            </a:r>
          </a:p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Сайт: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tagfond.ru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Адрес: Ростовская обл., Таганрог, Гоголевский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пер., 27, Таганрог (оф. 1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7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0492" y="240653"/>
            <a:ext cx="6963508" cy="128921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Социально-экономическое развитие 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824" y="2476231"/>
            <a:ext cx="277836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Среднемесячная заработная плата работников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3781102"/>
            <a:ext cx="3587262" cy="1828389"/>
            <a:chOff x="63281" y="4027287"/>
            <a:chExt cx="3587262" cy="1828389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63281" y="4513794"/>
              <a:ext cx="110318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49,3 </a:t>
              </a:r>
            </a:p>
            <a:p>
              <a:pPr algn="ctr"/>
              <a:r>
                <a:rPr lang="ru-RU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тыс.руб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Блок-схема: узел 5"/>
            <p:cNvSpPr/>
            <p:nvPr/>
          </p:nvSpPr>
          <p:spPr>
            <a:xfrm>
              <a:off x="1723290" y="4027287"/>
              <a:ext cx="1927253" cy="182838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95.61% </a:t>
              </a:r>
            </a:p>
            <a:p>
              <a:pPr algn="ctr"/>
              <a:r>
                <a:rPr lang="ru-RU" b="1" dirty="0" smtClean="0"/>
                <a:t>К среднему областному уровню</a:t>
              </a:r>
              <a:endParaRPr lang="ru-RU" dirty="0"/>
            </a:p>
          </p:txBody>
        </p:sp>
        <p:sp>
          <p:nvSpPr>
            <p:cNvPr id="7" name="Равнобедренный треугольник 6"/>
            <p:cNvSpPr/>
            <p:nvPr/>
          </p:nvSpPr>
          <p:spPr>
            <a:xfrm rot="5400000">
              <a:off x="1024368" y="4789284"/>
              <a:ext cx="826477" cy="3043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4152562" y="1737568"/>
            <a:ext cx="4999917" cy="193899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Объем отгруженных товаров собственного производства, выполненных работ и 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услуг собственными силами </a:t>
            </a:r>
            <a:r>
              <a:rPr lang="ru-RU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крупными и средними  предприятиями промышленных видов </a:t>
            </a:r>
            <a:r>
              <a:rPr lang="ru-RU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деятельности</a:t>
            </a:r>
            <a:endParaRPr lang="ru-RU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144084" y="4339094"/>
            <a:ext cx="13089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81,6</a:t>
            </a:r>
          </a:p>
          <a:p>
            <a:pPr algn="ctr"/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млн. </a:t>
            </a:r>
            <a:r>
              <a:rPr lang="ru-RU" sz="2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руб</a:t>
            </a:r>
            <a:endParaRPr lang="ru-RU" sz="2400" dirty="0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5400000">
            <a:off x="5139419" y="4543100"/>
            <a:ext cx="826477" cy="3043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5851597" y="3781102"/>
            <a:ext cx="1927253" cy="1828389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109,5% </a:t>
            </a:r>
          </a:p>
          <a:p>
            <a:pPr algn="ctr"/>
            <a:r>
              <a:rPr lang="ru-RU" b="1" dirty="0" smtClean="0"/>
              <a:t>К январю - сентябрю 2021 года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989696" y="5816075"/>
            <a:ext cx="3752019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Оборот розничной торговли в январе-июне 2022 года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231868" y="7622029"/>
            <a:ext cx="11333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/>
              <a:t>30,8</a:t>
            </a:r>
          </a:p>
          <a:p>
            <a:r>
              <a:rPr lang="ru-RU" sz="2000" dirty="0" smtClean="0"/>
              <a:t>млн. </a:t>
            </a:r>
            <a:r>
              <a:rPr lang="ru-RU" sz="2000" dirty="0" err="1" smtClean="0"/>
              <a:t>руб</a:t>
            </a:r>
            <a:endParaRPr lang="ru-RU" sz="2000" dirty="0" smtClean="0"/>
          </a:p>
        </p:txBody>
      </p:sp>
      <p:sp>
        <p:nvSpPr>
          <p:cNvPr id="15" name="Равнобедренный треугольник 14"/>
          <p:cNvSpPr/>
          <p:nvPr/>
        </p:nvSpPr>
        <p:spPr>
          <a:xfrm rot="5400000">
            <a:off x="5139418" y="7809527"/>
            <a:ext cx="826477" cy="3043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/>
          <p:cNvSpPr/>
          <p:nvPr/>
        </p:nvSpPr>
        <p:spPr>
          <a:xfrm>
            <a:off x="5902080" y="7016404"/>
            <a:ext cx="1927253" cy="1828389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116,57% </a:t>
            </a:r>
          </a:p>
          <a:p>
            <a:pPr algn="ctr"/>
            <a:r>
              <a:rPr lang="ru-RU" b="1" dirty="0" smtClean="0"/>
              <a:t>К январю-июню 2021 года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131263" y="6146797"/>
            <a:ext cx="466933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Уровень безработицы -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 0,64 %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263" y="7145768"/>
            <a:ext cx="3565819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Численность трудоспособного населения – 162,6 </a:t>
            </a:r>
            <a:r>
              <a:rPr lang="ru-R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тыс.чел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901462" y="135144"/>
            <a:ext cx="6242538" cy="142080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Перспективы социально-экономического развития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52093" y="2021738"/>
            <a:ext cx="5591907" cy="1569660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Таганрог – туристический центр с мощной инфраструктурой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2" name="Picture 4" descr="https://cdnn21.img.ria.ru/images/07e4/04/1e/1570801588_177:244:2582:2048_1920x0_80_0_0_d21b4af0ff6c574e4f798964328a26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4682"/>
            <a:ext cx="3613638" cy="27102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83" y="3691236"/>
            <a:ext cx="5036807" cy="9892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183" y="2646174"/>
            <a:ext cx="845386" cy="84538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5126687"/>
            <a:ext cx="6762821" cy="1077218"/>
          </a:xfrm>
          <a:prstGeom prst="rect">
            <a:avLst/>
          </a:prstGeom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Таганрог – важный промышленный центр Юга России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4" name="Picture 6" descr="http://s2.fotokto.ru/photo/full/490/490992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80" y="6456238"/>
            <a:ext cx="4561620" cy="2565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031" y="5040912"/>
            <a:ext cx="1101969" cy="11019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865" y="6669692"/>
            <a:ext cx="436670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ТАГАНРОГЕ ДАН СТАРТ СТРОИТЕЛЬСТВУ НОВОГО ЗАВОДА СЕЛЬХОЗТЕХНИКИ.</a:t>
            </a: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 ИНВЕСТИЦИЙ  1,5 МЛРД РУБЛЕЙ.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9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205046" y="0"/>
            <a:ext cx="3938954" cy="12890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Конкурентные преимущества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184" y="2549769"/>
            <a:ext cx="8634047" cy="45243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Выгодное географическое положение</a:t>
            </a:r>
          </a:p>
          <a:p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  Таганрог второй год подряд становится первым в федеральном рейтинге благоприятности городской среды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Обновленная трамвайная сеть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Развитый транспорт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Наличие морского порта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Большое количество Высших и средних учебных заведений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Богатая история города</a:t>
            </a:r>
          </a:p>
          <a:p>
            <a:pPr marL="285750" indent="-285750">
              <a:buFontTx/>
              <a:buChar char="-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Таганрог – промышленный центр Юга, большое количество промышленных предприятий </a:t>
            </a:r>
          </a:p>
        </p:txBody>
      </p:sp>
    </p:spTree>
    <p:extLst>
      <p:ext uri="{BB962C8B-B14F-4D97-AF65-F5344CB8AC3E}">
        <p14:creationId xmlns:p14="http://schemas.microsoft.com/office/powerpoint/2010/main" val="306163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0568" y="87925"/>
            <a:ext cx="3593432" cy="84821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Инвестиции</a:t>
            </a:r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5323" y="1476491"/>
            <a:ext cx="4044462" cy="1569660"/>
          </a:xfrm>
          <a:prstGeom prst="rect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Объем инвестиций в основной капитал 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1,1 млрд.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Январь-март 2022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85" y="2093651"/>
            <a:ext cx="952500" cy="952500"/>
          </a:xfrm>
          <a:prstGeom prst="rect">
            <a:avLst/>
          </a:prstGeom>
        </p:spPr>
      </p:pic>
      <p:sp>
        <p:nvSpPr>
          <p:cNvPr id="5" name="Блок-схема: узел 4"/>
          <p:cNvSpPr/>
          <p:nvPr/>
        </p:nvSpPr>
        <p:spPr>
          <a:xfrm>
            <a:off x="7258049" y="1476491"/>
            <a:ext cx="1885951" cy="1569661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115,1%  к январю-марту 2021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Равнобедренный треугольник 5"/>
          <p:cNvSpPr/>
          <p:nvPr/>
        </p:nvSpPr>
        <p:spPr>
          <a:xfrm rot="5400000">
            <a:off x="6614340" y="2183275"/>
            <a:ext cx="709523" cy="29787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893898873"/>
              </p:ext>
            </p:extLst>
          </p:nvPr>
        </p:nvGraphicFramePr>
        <p:xfrm>
          <a:off x="175846" y="4137014"/>
          <a:ext cx="8662738" cy="5006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51208" y="3586506"/>
            <a:ext cx="879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Рост объема инвестиций в основной капитал относительно 2021 года в % 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6723" y="108930"/>
            <a:ext cx="7227277" cy="20784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Структура 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инвестиций в основной капитал по крупным и средним предприятиям за период январь-июнь 2022 год</a:t>
            </a:r>
          </a:p>
        </p:txBody>
      </p:sp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297864933"/>
              </p:ext>
            </p:extLst>
          </p:nvPr>
        </p:nvGraphicFramePr>
        <p:xfrm>
          <a:off x="316523" y="2187337"/>
          <a:ext cx="8669216" cy="6956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63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E239E509B6F3348B82BC861B45472D1" ma:contentTypeVersion="4" ma:contentTypeDescription="Создание документа." ma:contentTypeScope="" ma:versionID="8af1e4fddc839b809413057654e86237">
  <xsd:schema xmlns:xsd="http://www.w3.org/2001/XMLSchema" xmlns:xs="http://www.w3.org/2001/XMLSchema" xmlns:p="http://schemas.microsoft.com/office/2006/metadata/properties" xmlns:ns2="8e0719a3-60df-48a5-bad6-6e3c99c17c6a" targetNamespace="http://schemas.microsoft.com/office/2006/metadata/properties" ma:root="true" ma:fieldsID="5d0423b605dc59d72e8e175c02bd8477" ns2:_="">
    <xsd:import namespace="8e0719a3-60df-48a5-bad6-6e3c99c17c6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719a3-60df-48a5-bad6-6e3c99c17c6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8e0719a3-60df-48a5-bad6-6e3c99c17c6a" xsi:nil="true"/>
  </documentManagement>
</p:properties>
</file>

<file path=customXml/itemProps1.xml><?xml version="1.0" encoding="utf-8"?>
<ds:datastoreItem xmlns:ds="http://schemas.openxmlformats.org/officeDocument/2006/customXml" ds:itemID="{1F24E4CD-D158-44EF-9166-A0A0B8A62F9F}"/>
</file>

<file path=customXml/itemProps2.xml><?xml version="1.0" encoding="utf-8"?>
<ds:datastoreItem xmlns:ds="http://schemas.openxmlformats.org/officeDocument/2006/customXml" ds:itemID="{4749538A-D6B8-49E8-92DB-2A35B5FD309F}"/>
</file>

<file path=customXml/itemProps3.xml><?xml version="1.0" encoding="utf-8"?>
<ds:datastoreItem xmlns:ds="http://schemas.openxmlformats.org/officeDocument/2006/customXml" ds:itemID="{61AF0C2F-A883-4879-9075-DA602A34684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1626</TotalTime>
  <Words>1834</Words>
  <Application>Microsoft Office PowerPoint</Application>
  <PresentationFormat>Произвольный</PresentationFormat>
  <Paragraphs>317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San Francisco</vt:lpstr>
      <vt:lpstr>system-ui</vt:lpstr>
      <vt:lpstr>Times New Roman</vt:lpstr>
      <vt:lpstr>Trebuchet MS</vt:lpstr>
      <vt:lpstr>Тема Office</vt:lpstr>
      <vt:lpstr>ИНВЕСТИЦИОННЫЙ ПАСПОРТ</vt:lpstr>
      <vt:lpstr>Историческая справка</vt:lpstr>
      <vt:lpstr>Таганрог сегодня</vt:lpstr>
      <vt:lpstr>Природные ресурсы</vt:lpstr>
      <vt:lpstr>Социально-экономическое развитие </vt:lpstr>
      <vt:lpstr>Перспективы социально-экономического развития</vt:lpstr>
      <vt:lpstr>Конкурентные преимущества</vt:lpstr>
      <vt:lpstr>Инвестиции</vt:lpstr>
      <vt:lpstr>Структура инвестиций в основной капитал по крупным и средним предприятиям за период январь-июнь 2022 год</vt:lpstr>
      <vt:lpstr>Видовая структура инвестиций в основной капитал по кругу крупных и средних предприятий , осуществляющих деятельность на территории Таганрога (Январь-июнь 2022)</vt:lpstr>
      <vt:lpstr>Инвестиционный потенциал</vt:lpstr>
      <vt:lpstr>Инвестиционный потенциал</vt:lpstr>
      <vt:lpstr>Презентация PowerPoint</vt:lpstr>
      <vt:lpstr>Транспорт</vt:lpstr>
      <vt:lpstr>Телекоммуникации и связь</vt:lpstr>
      <vt:lpstr>Аудиторские компании</vt:lpstr>
      <vt:lpstr>Банки</vt:lpstr>
      <vt:lpstr>Лизинговые компании</vt:lpstr>
      <vt:lpstr>Оценочные агентства - 23 компании в Таганроге</vt:lpstr>
      <vt:lpstr>Профессиональные участники рынка ценных бумаг </vt:lpstr>
      <vt:lpstr>Страховые компании</vt:lpstr>
      <vt:lpstr>Рынок недвижимости</vt:lpstr>
      <vt:lpstr>Гостиничная инфраструктура </vt:lpstr>
      <vt:lpstr>Промышленность</vt:lpstr>
      <vt:lpstr>Промышленный комплекс</vt:lpstr>
      <vt:lpstr>Объем отгруженных товаров собственного производства среди городов Ростовской области</vt:lpstr>
      <vt:lpstr>Малое предпринимательство</vt:lpstr>
      <vt:lpstr>Презентация PowerPoint</vt:lpstr>
      <vt:lpstr>Презентация PowerPoint</vt:lpstr>
      <vt:lpstr> Субъектам инвестиционной деятельности в соответствии с действующим законодательством гарантируется:</vt:lpstr>
      <vt:lpstr>Защита инвестиций</vt:lpstr>
      <vt:lpstr>Льготы:</vt:lpstr>
      <vt:lpstr>Бизнес-инкубатор «Фонд поддержки предпринимательства и развития конкуренции»</vt:lpstr>
      <vt:lpstr>Инвестиционные площадки</vt:lpstr>
      <vt:lpstr>Инвестиционные площадки</vt:lpstr>
      <vt:lpstr>Инвестиционные площадки</vt:lpstr>
      <vt:lpstr>Инвестиционные площадки</vt:lpstr>
      <vt:lpstr>Инвестиционные площадки</vt:lpstr>
      <vt:lpstr>Инвестиционные площадки</vt:lpstr>
      <vt:lpstr>Контактная информация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ИНВЕСТИЦИОННЫЙ ПАСПОРТ</dc:title>
  <dc:creator>glionredst@gmail.com</dc:creator>
  <cp:lastModifiedBy>glionredst@gmail.com</cp:lastModifiedBy>
  <cp:revision>88</cp:revision>
  <dcterms:created xsi:type="dcterms:W3CDTF">2022-11-11T10:59:53Z</dcterms:created>
  <dcterms:modified xsi:type="dcterms:W3CDTF">2022-11-20T20:13:36Z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0x0101004E239E509B6F3348B82BC861B45472D1</vt:lpwstr>
  </property>
</Properties>
</file>